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</p:sldIdLst>
  <p:sldSz cx="11520488" cy="12239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55" userDrawn="1">
          <p15:clr>
            <a:srgbClr val="A4A3A4"/>
          </p15:clr>
        </p15:guide>
        <p15:guide id="2" pos="36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5CEBE4-4F0B-438B-B372-67942FE50B0F}" v="10" dt="2026-01-05T12:22:03.8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27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244" y="42"/>
      </p:cViewPr>
      <p:guideLst>
        <p:guide orient="horz" pos="3855"/>
        <p:guide pos="362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03106"/>
            <a:ext cx="9792415" cy="4261203"/>
          </a:xfrm>
          <a:prstGeom prst="rect">
            <a:avLst/>
          </a:prstGeom>
        </p:spPr>
        <p:txBody>
          <a:bodyPr anchor="b"/>
          <a:lstStyle>
            <a:lvl1pPr algn="ctr">
              <a:defRPr sz="75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6428637"/>
            <a:ext cx="8640366" cy="29550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8232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034" y="651649"/>
            <a:ext cx="9936421" cy="23657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3258233"/>
            <a:ext cx="9936421" cy="776593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80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44350" y="651647"/>
            <a:ext cx="2484105" cy="10372516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651647"/>
            <a:ext cx="7308310" cy="1037251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514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034" y="651649"/>
            <a:ext cx="9936421" cy="23657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4" y="3258233"/>
            <a:ext cx="9936421" cy="77659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662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34" y="3051410"/>
            <a:ext cx="9936421" cy="5091343"/>
          </a:xfrm>
          <a:prstGeom prst="rect">
            <a:avLst/>
          </a:prstGeom>
        </p:spPr>
        <p:txBody>
          <a:bodyPr anchor="b"/>
          <a:lstStyle>
            <a:lvl1pPr>
              <a:defRPr sz="755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034" y="8190919"/>
            <a:ext cx="9936421" cy="26774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74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034" y="651649"/>
            <a:ext cx="9936421" cy="23657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4" y="3258233"/>
            <a:ext cx="4896207" cy="77659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247" y="3258233"/>
            <a:ext cx="4896207" cy="77659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432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651649"/>
            <a:ext cx="9936421" cy="23657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535" y="3000409"/>
            <a:ext cx="4873706" cy="14704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5" y="4470863"/>
            <a:ext cx="4873706" cy="65759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32248" y="3000409"/>
            <a:ext cx="4897708" cy="147045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2248" y="4470863"/>
            <a:ext cx="4897708" cy="65759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94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034" y="651649"/>
            <a:ext cx="9936421" cy="23657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20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0482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815975"/>
            <a:ext cx="3715657" cy="2855913"/>
          </a:xfrm>
          <a:prstGeom prst="rect">
            <a:avLst/>
          </a:prstGeom>
        </p:spPr>
        <p:txBody>
          <a:bodyPr anchor="b"/>
          <a:lstStyle>
            <a:lvl1pPr>
              <a:defRPr sz="4032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7708" y="1762282"/>
            <a:ext cx="5832247" cy="8698067"/>
          </a:xfrm>
          <a:prstGeom prst="rect">
            <a:avLst/>
          </a:prstGeo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3671887"/>
            <a:ext cx="3715657" cy="68026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148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815975"/>
            <a:ext cx="3715657" cy="2855913"/>
          </a:xfrm>
          <a:prstGeom prst="rect">
            <a:avLst/>
          </a:prstGeom>
        </p:spPr>
        <p:txBody>
          <a:bodyPr anchor="b"/>
          <a:lstStyle>
            <a:lvl1pPr>
              <a:defRPr sz="4032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97708" y="1762282"/>
            <a:ext cx="5832247" cy="869806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3671887"/>
            <a:ext cx="3715657" cy="68026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92033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ABF96895-05B6-49E6-A75A-EB462CD1AFD9}" type="datetimeFigureOut">
              <a:rPr lang="ko-KR" altLang="en-US" smtClean="0"/>
              <a:t>2026-02-09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6162" y="11344322"/>
            <a:ext cx="3888165" cy="651647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36345" y="11344322"/>
            <a:ext cx="2592110" cy="651647"/>
          </a:xfrm>
          <a:prstGeom prst="rect">
            <a:avLst/>
          </a:prstGeom>
        </p:spPr>
        <p:txBody>
          <a:bodyPr/>
          <a:lstStyle/>
          <a:p>
            <a:fld id="{720CC384-4FC7-4FF3-A07B-77B862A206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107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D:\ptone 2010\연세대학교 08\시안\jpeg\sub.jpg">
            <a:extLst>
              <a:ext uri="{FF2B5EF4-FFF2-40B4-BE49-F238E27FC236}">
                <a16:creationId xmlns:a16="http://schemas.microsoft.com/office/drawing/2014/main" id="{3698D8EE-14BF-4F66-8EB8-AE8D9C2661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1520488" cy="12239624"/>
          </a:xfrm>
          <a:prstGeom prst="rect">
            <a:avLst/>
          </a:prstGeom>
          <a:noFill/>
        </p:spPr>
      </p:pic>
      <p:pic>
        <p:nvPicPr>
          <p:cNvPr id="7" name="그림 33" descr="농업연수원-06.png">
            <a:extLst>
              <a:ext uri="{FF2B5EF4-FFF2-40B4-BE49-F238E27FC236}">
                <a16:creationId xmlns:a16="http://schemas.microsoft.com/office/drawing/2014/main" id="{5B0D54F1-7260-411D-B66F-B3074BA78C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lum bright="-100000"/>
          </a:blip>
          <a:srcRect l="-1" r="44586" b="27753"/>
          <a:stretch/>
        </p:blipFill>
        <p:spPr bwMode="auto">
          <a:xfrm>
            <a:off x="-1" y="-1"/>
            <a:ext cx="11520488" cy="12239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135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152053" rtl="0" eaLnBrk="1" latinLnBrk="1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1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1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1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1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1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1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1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1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1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1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1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1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1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1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1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1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1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1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7DCC0-46D8-14D6-03CF-FFF95B113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BFB98E6E-0BC8-8FAA-C100-89D86A17213E}"/>
              </a:ext>
            </a:extLst>
          </p:cNvPr>
          <p:cNvSpPr/>
          <p:nvPr/>
        </p:nvSpPr>
        <p:spPr>
          <a:xfrm>
            <a:off x="3265057" y="111747"/>
            <a:ext cx="4990375" cy="4651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YONSEI UNIVERSITY</a:t>
            </a:r>
            <a:endParaRPr kumimoji="0" lang="ko-KR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맑은 고딕" panose="020B0503020000020004" pitchFamily="50" charset="-127"/>
              <a:cs typeface="Tahoma" panose="020B0604030504040204" pitchFamily="34" charset="0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A58246A-D693-15C3-345D-77D0A9E70944}"/>
              </a:ext>
            </a:extLst>
          </p:cNvPr>
          <p:cNvSpPr/>
          <p:nvPr/>
        </p:nvSpPr>
        <p:spPr>
          <a:xfrm>
            <a:off x="82857" y="429631"/>
            <a:ext cx="11354774" cy="10848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Electronic</a:t>
            </a:r>
            <a:r>
              <a:rPr kumimoji="0" lang="ko-KR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맑은 고딕" panose="020B0503020000020004" pitchFamily="50" charset="-127"/>
                <a:cs typeface="Tahoma" panose="020B0604030504040204" pitchFamily="34" charset="0"/>
              </a:rPr>
              <a:t> </a:t>
            </a:r>
            <a:r>
              <a:rPr kumimoji="0" lang="en-US" altLang="ko-KR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Device Laboratory</a:t>
            </a:r>
            <a:endParaRPr kumimoji="0" lang="ko-KR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맑은 고딕" panose="020B0503020000020004" pitchFamily="50" charset="-127"/>
              <a:cs typeface="Tahoma" panose="020B0604030504040204" pitchFamily="34" charset="0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BECCF8F4-0A79-3806-AC62-ACD31BDB69BD}"/>
              </a:ext>
            </a:extLst>
          </p:cNvPr>
          <p:cNvSpPr/>
          <p:nvPr/>
        </p:nvSpPr>
        <p:spPr>
          <a:xfrm>
            <a:off x="3012735" y="1220595"/>
            <a:ext cx="5495018" cy="790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400" b="1" i="0" u="none" strike="noStrike" kern="120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맑은 고딕" panose="020B0503020000020004" pitchFamily="50" charset="-127"/>
                <a:cs typeface="Tahoma" panose="020B0604030504040204" pitchFamily="34" charset="0"/>
              </a:rPr>
              <a:t>전자소자연구실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52CCF68-8CE8-9BEC-8B41-A7BD0734D29D}"/>
              </a:ext>
            </a:extLst>
          </p:cNvPr>
          <p:cNvSpPr/>
          <p:nvPr/>
        </p:nvSpPr>
        <p:spPr>
          <a:xfrm>
            <a:off x="82857" y="1857102"/>
            <a:ext cx="11354774" cy="33788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ko-KR" altLang="en-US" sz="4000" b="1" spc="-150" dirty="0" err="1">
                <a:solidFill>
                  <a:prstClr val="white"/>
                </a:solidFill>
                <a:effectLst>
                  <a:glow rad="127000">
                    <a:srgbClr val="010D26"/>
                  </a:glo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강병하</a:t>
            </a:r>
            <a:r>
              <a:rPr lang="ko-KR" altLang="en-US" sz="4000" b="1" spc="-150" dirty="0">
                <a:solidFill>
                  <a:prstClr val="white"/>
                </a:solidFill>
                <a:effectLst>
                  <a:glow rad="127000">
                    <a:srgbClr val="010D26"/>
                  </a:glow>
                </a:effectLst>
                <a:latin typeface="Tahoma" panose="020B0604030504040204" pitchFamily="34" charset="0"/>
                <a:cs typeface="Tahoma" panose="020B0604030504040204" pitchFamily="34" charset="0"/>
              </a:rPr>
              <a:t> 박사 연세대학교 디스플레이융합공학과 조교수 임용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6376999-D5C1-0DB5-F5D1-3C27E714931B}"/>
              </a:ext>
            </a:extLst>
          </p:cNvPr>
          <p:cNvSpPr txBox="1"/>
          <p:nvPr/>
        </p:nvSpPr>
        <p:spPr>
          <a:xfrm>
            <a:off x="34849" y="9113254"/>
            <a:ext cx="11448537" cy="2248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5113" lvl="0" indent="-265113" fontAlgn="base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ko-KR" altLang="en-US" sz="2400" spc="-100" dirty="0">
                <a:solidFill>
                  <a:prstClr val="white"/>
                </a:solidFill>
              </a:rPr>
              <a:t>본 연구실 졸업생 </a:t>
            </a:r>
            <a:r>
              <a:rPr lang="ko-KR" altLang="en-US" sz="2400" spc="-100" dirty="0" err="1">
                <a:solidFill>
                  <a:prstClr val="white"/>
                </a:solidFill>
              </a:rPr>
              <a:t>강병하</a:t>
            </a:r>
            <a:r>
              <a:rPr lang="ko-KR" altLang="en-US" sz="2400" spc="-100" dirty="0">
                <a:solidFill>
                  <a:prstClr val="white"/>
                </a:solidFill>
              </a:rPr>
              <a:t> 박사가 </a:t>
            </a:r>
            <a:r>
              <a:rPr lang="en-US" altLang="ko-KR" sz="2400" spc="-100" dirty="0">
                <a:solidFill>
                  <a:prstClr val="white"/>
                </a:solidFill>
              </a:rPr>
              <a:t>2026</a:t>
            </a:r>
            <a:r>
              <a:rPr lang="ko-KR" altLang="en-US" sz="2400" spc="-100" dirty="0">
                <a:solidFill>
                  <a:prstClr val="white"/>
                </a:solidFill>
              </a:rPr>
              <a:t>년 </a:t>
            </a:r>
            <a:r>
              <a:rPr lang="en-US" altLang="ko-KR" sz="2400" spc="-100" dirty="0">
                <a:solidFill>
                  <a:prstClr val="white"/>
                </a:solidFill>
              </a:rPr>
              <a:t>3</a:t>
            </a:r>
            <a:r>
              <a:rPr lang="ko-KR" altLang="en-US" sz="2400" spc="-100" dirty="0">
                <a:solidFill>
                  <a:prstClr val="white"/>
                </a:solidFill>
              </a:rPr>
              <a:t>월 </a:t>
            </a:r>
            <a:r>
              <a:rPr lang="en-US" altLang="ko-KR" sz="2400" spc="-100" dirty="0">
                <a:solidFill>
                  <a:prstClr val="white"/>
                </a:solidFill>
              </a:rPr>
              <a:t>1</a:t>
            </a:r>
            <a:r>
              <a:rPr lang="ko-KR" altLang="en-US" sz="2400" spc="-100" dirty="0">
                <a:solidFill>
                  <a:prstClr val="white"/>
                </a:solidFill>
              </a:rPr>
              <a:t>일부로 연세대학교 디스플레이융합공학과 조교수로 임용되었다</a:t>
            </a:r>
            <a:r>
              <a:rPr lang="en-US" altLang="ko-KR" sz="2400" spc="-100" dirty="0">
                <a:solidFill>
                  <a:prstClr val="white"/>
                </a:solidFill>
              </a:rPr>
              <a:t>. </a:t>
            </a:r>
            <a:r>
              <a:rPr lang="ko-KR" altLang="en-US" sz="2400" spc="-100" dirty="0" err="1">
                <a:solidFill>
                  <a:prstClr val="white"/>
                </a:solidFill>
              </a:rPr>
              <a:t>강병하</a:t>
            </a:r>
            <a:r>
              <a:rPr lang="ko-KR" altLang="en-US" sz="2400" spc="-100" dirty="0">
                <a:solidFill>
                  <a:prstClr val="white"/>
                </a:solidFill>
              </a:rPr>
              <a:t> 박사는 본 연구실에서 </a:t>
            </a:r>
            <a:r>
              <a:rPr lang="en-US" altLang="ko-KR" sz="2400" spc="-100" dirty="0">
                <a:solidFill>
                  <a:prstClr val="white"/>
                </a:solidFill>
              </a:rPr>
              <a:t>2021</a:t>
            </a:r>
            <a:r>
              <a:rPr lang="ko-KR" altLang="en-US" sz="2400" spc="-100" dirty="0">
                <a:solidFill>
                  <a:prstClr val="white"/>
                </a:solidFill>
              </a:rPr>
              <a:t>년 </a:t>
            </a:r>
            <a:r>
              <a:rPr lang="en-US" altLang="ko-KR" sz="2400" spc="-100" dirty="0">
                <a:solidFill>
                  <a:prstClr val="white"/>
                </a:solidFill>
              </a:rPr>
              <a:t>2</a:t>
            </a:r>
            <a:r>
              <a:rPr lang="ko-KR" altLang="en-US" sz="2400" spc="-100" dirty="0">
                <a:solidFill>
                  <a:prstClr val="white"/>
                </a:solidFill>
              </a:rPr>
              <a:t>월 박사 학위를 취득하였다</a:t>
            </a:r>
            <a:r>
              <a:rPr lang="en-US" altLang="ko-KR" sz="2400" spc="-100" dirty="0">
                <a:solidFill>
                  <a:prstClr val="white"/>
                </a:solidFill>
              </a:rPr>
              <a:t>. </a:t>
            </a:r>
            <a:r>
              <a:rPr lang="ko-KR" altLang="en-US" sz="2400" spc="-100" dirty="0">
                <a:solidFill>
                  <a:prstClr val="white"/>
                </a:solidFill>
              </a:rPr>
              <a:t>학위 취득 후</a:t>
            </a:r>
            <a:r>
              <a:rPr lang="en-US" altLang="ko-KR" sz="2400" spc="-100" dirty="0">
                <a:solidFill>
                  <a:prstClr val="white"/>
                </a:solidFill>
              </a:rPr>
              <a:t>,  </a:t>
            </a:r>
            <a:r>
              <a:rPr lang="ko-KR" altLang="en-US" sz="2400" spc="-100" dirty="0">
                <a:solidFill>
                  <a:prstClr val="white"/>
                </a:solidFill>
              </a:rPr>
              <a:t>삼성전자 메모리사업부에서 </a:t>
            </a:r>
            <a:r>
              <a:rPr lang="en-US" altLang="ko-KR" sz="2400" spc="-100" dirty="0">
                <a:solidFill>
                  <a:prstClr val="white"/>
                </a:solidFill>
              </a:rPr>
              <a:t>DRAM cell transistor</a:t>
            </a:r>
            <a:r>
              <a:rPr lang="ko-KR" altLang="en-US" sz="2400" spc="-100" dirty="0">
                <a:solidFill>
                  <a:prstClr val="white"/>
                </a:solidFill>
              </a:rPr>
              <a:t>를 연구하고</a:t>
            </a:r>
            <a:r>
              <a:rPr lang="en-US" altLang="ko-KR" sz="2400" spc="-100" dirty="0">
                <a:solidFill>
                  <a:prstClr val="white"/>
                </a:solidFill>
              </a:rPr>
              <a:t>, </a:t>
            </a:r>
            <a:r>
              <a:rPr lang="ko-KR" altLang="en-US" sz="2400" spc="-100" dirty="0">
                <a:solidFill>
                  <a:prstClr val="white"/>
                </a:solidFill>
              </a:rPr>
              <a:t>미국 </a:t>
            </a:r>
            <a:r>
              <a:rPr lang="en-US" altLang="ko-KR" sz="2400" spc="-100" dirty="0">
                <a:solidFill>
                  <a:prstClr val="white"/>
                </a:solidFill>
              </a:rPr>
              <a:t>MIT </a:t>
            </a:r>
            <a:r>
              <a:rPr lang="ko-KR" altLang="en-US" sz="2400" spc="-100" dirty="0">
                <a:solidFill>
                  <a:prstClr val="white"/>
                </a:solidFill>
              </a:rPr>
              <a:t>화학공학과에서 </a:t>
            </a:r>
            <a:r>
              <a:rPr lang="ko-KR" altLang="en-US" sz="2400" spc="-100" dirty="0" err="1">
                <a:solidFill>
                  <a:prstClr val="white"/>
                </a:solidFill>
              </a:rPr>
              <a:t>박사후연구원으로</a:t>
            </a:r>
            <a:r>
              <a:rPr lang="ko-KR" altLang="en-US" sz="2400" spc="-100" dirty="0">
                <a:solidFill>
                  <a:prstClr val="white"/>
                </a:solidFill>
              </a:rPr>
              <a:t> 융합</a:t>
            </a:r>
            <a:r>
              <a:rPr lang="en-US" altLang="ko-KR" sz="2400" spc="-100" dirty="0">
                <a:solidFill>
                  <a:prstClr val="white"/>
                </a:solidFill>
              </a:rPr>
              <a:t> </a:t>
            </a:r>
            <a:r>
              <a:rPr lang="ko-KR" altLang="en-US" sz="2400" spc="-100" dirty="0">
                <a:solidFill>
                  <a:prstClr val="white"/>
                </a:solidFill>
              </a:rPr>
              <a:t>전자소자 연구를 활발히 진행하였다</a:t>
            </a:r>
            <a:r>
              <a:rPr lang="en-US" altLang="ko-KR" sz="2400" spc="-100" dirty="0">
                <a:solidFill>
                  <a:prstClr val="white"/>
                </a:solidFill>
              </a:rPr>
              <a:t>. </a:t>
            </a: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5ECE1EA4-C805-902F-DE6F-B2D9A41E471E}"/>
              </a:ext>
            </a:extLst>
          </p:cNvPr>
          <p:cNvSpPr/>
          <p:nvPr/>
        </p:nvSpPr>
        <p:spPr>
          <a:xfrm>
            <a:off x="263916" y="5084566"/>
            <a:ext cx="11020308" cy="39792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3" name="Picture 4" descr="연세대학교 | 연세소개 | 연세상징 | UI | 심벌">
            <a:extLst>
              <a:ext uri="{FF2B5EF4-FFF2-40B4-BE49-F238E27FC236}">
                <a16:creationId xmlns:a16="http://schemas.microsoft.com/office/drawing/2014/main" id="{478DDB16-710F-2B74-64BB-595A54F1F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070" y="5721794"/>
            <a:ext cx="3465576" cy="2750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그림 11" descr="인간의 얼굴, 사람, 의류, 넥타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9D1BDF5-5FEE-994D-DF68-7543070067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775" y="5549459"/>
            <a:ext cx="2624328" cy="337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60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715</TotalTime>
  <Words>62</Words>
  <Application>Microsoft Office PowerPoint</Application>
  <PresentationFormat>사용자 지정</PresentationFormat>
  <Paragraphs>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Tahoma</vt:lpstr>
      <vt:lpstr>Wingdings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최동현</dc:creator>
  <cp:lastModifiedBy>소은 이</cp:lastModifiedBy>
  <cp:revision>38</cp:revision>
  <dcterms:created xsi:type="dcterms:W3CDTF">2020-04-06T13:14:49Z</dcterms:created>
  <dcterms:modified xsi:type="dcterms:W3CDTF">2026-02-09T08:57:39Z</dcterms:modified>
</cp:coreProperties>
</file>