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</p:sldIdLst>
  <p:sldSz cx="11520488" cy="12239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5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67AFB-EEE2-41E6-B76D-9CED295B678D}" v="11" dt="2025-11-24T02:23:51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766" y="84"/>
      </p:cViewPr>
      <p:guideLst>
        <p:guide orient="horz" pos="3855"/>
        <p:guide pos="362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wang yong seon" userId="a6168b166507b876" providerId="LiveId" clId="{AA87C7C7-F83C-400C-B5B9-DA237C1B1E76}"/>
    <pc:docChg chg="undo custSel modSld">
      <pc:chgData name="Hwang yong seon" userId="a6168b166507b876" providerId="LiveId" clId="{AA87C7C7-F83C-400C-B5B9-DA237C1B1E76}" dt="2025-11-24T02:24:07.564" v="53" actId="1036"/>
      <pc:docMkLst>
        <pc:docMk/>
      </pc:docMkLst>
      <pc:sldChg chg="addSp delSp modSp mod">
        <pc:chgData name="Hwang yong seon" userId="a6168b166507b876" providerId="LiveId" clId="{AA87C7C7-F83C-400C-B5B9-DA237C1B1E76}" dt="2025-11-24T02:24:07.564" v="53" actId="1036"/>
        <pc:sldMkLst>
          <pc:docMk/>
          <pc:sldMk cId="2962607530" sldId="264"/>
        </pc:sldMkLst>
        <pc:spChg chg="mod">
          <ac:chgData name="Hwang yong seon" userId="a6168b166507b876" providerId="LiveId" clId="{AA87C7C7-F83C-400C-B5B9-DA237C1B1E76}" dt="2025-11-24T02:22:47.476" v="3"/>
          <ac:spMkLst>
            <pc:docMk/>
            <pc:sldMk cId="2962607530" sldId="264"/>
            <ac:spMk id="10" creationId="{252CCF68-8CE8-9BEC-8B41-A7BD0734D29D}"/>
          </ac:spMkLst>
        </pc:spChg>
        <pc:spChg chg="mod">
          <ac:chgData name="Hwang yong seon" userId="a6168b166507b876" providerId="LiveId" clId="{AA87C7C7-F83C-400C-B5B9-DA237C1B1E76}" dt="2025-11-24T02:24:07.564" v="53" actId="1036"/>
          <ac:spMkLst>
            <pc:docMk/>
            <pc:sldMk cId="2962607530" sldId="264"/>
            <ac:spMk id="17" creationId="{16376999-D5C1-0DB5-F5D1-3C27E714931B}"/>
          </ac:spMkLst>
        </pc:spChg>
        <pc:picChg chg="del">
          <ac:chgData name="Hwang yong seon" userId="a6168b166507b876" providerId="LiveId" clId="{AA87C7C7-F83C-400C-B5B9-DA237C1B1E76}" dt="2025-11-24T02:22:51.172" v="8" actId="478"/>
          <ac:picMkLst>
            <pc:docMk/>
            <pc:sldMk cId="2962607530" sldId="264"/>
            <ac:picMk id="5" creationId="{893AE41A-1A7B-62E3-EC17-8005F3E8BFC0}"/>
          </ac:picMkLst>
        </pc:picChg>
        <pc:picChg chg="del">
          <ac:chgData name="Hwang yong seon" userId="a6168b166507b876" providerId="LiveId" clId="{AA87C7C7-F83C-400C-B5B9-DA237C1B1E76}" dt="2025-11-24T02:22:49.723" v="5" actId="478"/>
          <ac:picMkLst>
            <pc:docMk/>
            <pc:sldMk cId="2962607530" sldId="264"/>
            <ac:picMk id="6" creationId="{3A356344-40DD-77F7-88B1-3CD1C6AF7159}"/>
          </ac:picMkLst>
        </pc:picChg>
        <pc:picChg chg="del">
          <ac:chgData name="Hwang yong seon" userId="a6168b166507b876" providerId="LiveId" clId="{AA87C7C7-F83C-400C-B5B9-DA237C1B1E76}" dt="2025-11-24T02:22:50.122" v="6" actId="478"/>
          <ac:picMkLst>
            <pc:docMk/>
            <pc:sldMk cId="2962607530" sldId="264"/>
            <ac:picMk id="7" creationId="{F87B0022-1FBF-9AE7-0BAE-DBB99EFAF31F}"/>
          </ac:picMkLst>
        </pc:picChg>
        <pc:picChg chg="add mod">
          <ac:chgData name="Hwang yong seon" userId="a6168b166507b876" providerId="LiveId" clId="{AA87C7C7-F83C-400C-B5B9-DA237C1B1E76}" dt="2025-11-24T02:23:42.063" v="40" actId="14100"/>
          <ac:picMkLst>
            <pc:docMk/>
            <pc:sldMk cId="2962607530" sldId="264"/>
            <ac:picMk id="8" creationId="{806CB371-D7C0-A9A8-C0E4-244482D37A74}"/>
          </ac:picMkLst>
        </pc:picChg>
        <pc:picChg chg="add mod">
          <ac:chgData name="Hwang yong seon" userId="a6168b166507b876" providerId="LiveId" clId="{AA87C7C7-F83C-400C-B5B9-DA237C1B1E76}" dt="2025-11-24T02:23:43.017" v="41" actId="1076"/>
          <ac:picMkLst>
            <pc:docMk/>
            <pc:sldMk cId="2962607530" sldId="264"/>
            <ac:picMk id="9" creationId="{3752AF4E-755D-BCD0-A745-EE0303656385}"/>
          </ac:picMkLst>
        </pc:picChg>
        <pc:picChg chg="add mod">
          <ac:chgData name="Hwang yong seon" userId="a6168b166507b876" providerId="LiveId" clId="{AA87C7C7-F83C-400C-B5B9-DA237C1B1E76}" dt="2025-11-24T02:23:44.032" v="42" actId="1076"/>
          <ac:picMkLst>
            <pc:docMk/>
            <pc:sldMk cId="2962607530" sldId="264"/>
            <ac:picMk id="11" creationId="{9D1636C9-5C9F-1C29-CF34-580C423548A7}"/>
          </ac:picMkLst>
        </pc:picChg>
        <pc:picChg chg="add del mod">
          <ac:chgData name="Hwang yong seon" userId="a6168b166507b876" providerId="LiveId" clId="{AA87C7C7-F83C-400C-B5B9-DA237C1B1E76}" dt="2025-11-24T02:23:14.454" v="22" actId="478"/>
          <ac:picMkLst>
            <pc:docMk/>
            <pc:sldMk cId="2962607530" sldId="264"/>
            <ac:picMk id="12" creationId="{DF5B31ED-4A35-65DD-9ECA-C0E49AEC68AC}"/>
          </ac:picMkLst>
        </pc:picChg>
        <pc:picChg chg="del">
          <ac:chgData name="Hwang yong seon" userId="a6168b166507b876" providerId="LiveId" clId="{AA87C7C7-F83C-400C-B5B9-DA237C1B1E76}" dt="2025-11-24T02:22:49.408" v="4" actId="478"/>
          <ac:picMkLst>
            <pc:docMk/>
            <pc:sldMk cId="2962607530" sldId="264"/>
            <ac:picMk id="13" creationId="{207218DF-9863-0C3A-E9BD-B64BEA573BF3}"/>
          </ac:picMkLst>
        </pc:picChg>
        <pc:picChg chg="add mod">
          <ac:chgData name="Hwang yong seon" userId="a6168b166507b876" providerId="LiveId" clId="{AA87C7C7-F83C-400C-B5B9-DA237C1B1E76}" dt="2025-11-24T02:23:47.559" v="44" actId="1076"/>
          <ac:picMkLst>
            <pc:docMk/>
            <pc:sldMk cId="2962607530" sldId="264"/>
            <ac:picMk id="14" creationId="{F1B90060-B7C2-0820-4E07-AC942D1AAC96}"/>
          </ac:picMkLst>
        </pc:picChg>
        <pc:picChg chg="del">
          <ac:chgData name="Hwang yong seon" userId="a6168b166507b876" providerId="LiveId" clId="{AA87C7C7-F83C-400C-B5B9-DA237C1B1E76}" dt="2025-11-24T02:22:50.419" v="7" actId="478"/>
          <ac:picMkLst>
            <pc:docMk/>
            <pc:sldMk cId="2962607530" sldId="264"/>
            <ac:picMk id="21" creationId="{D1314ED4-B96B-D04F-0F9B-27AF20D8F1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37" y="2003106"/>
            <a:ext cx="9792415" cy="4261203"/>
          </a:xfrm>
          <a:prstGeom prst="rect">
            <a:avLst/>
          </a:prstGeom>
        </p:spPr>
        <p:txBody>
          <a:bodyPr anchor="b"/>
          <a:lstStyle>
            <a:lvl1pPr algn="ctr">
              <a:defRPr sz="75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6428637"/>
            <a:ext cx="8640366" cy="2955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24"/>
            </a:lvl1pPr>
            <a:lvl2pPr marL="576026" indent="0" algn="ctr">
              <a:buNone/>
              <a:defRPr sz="2520"/>
            </a:lvl2pPr>
            <a:lvl3pPr marL="1152053" indent="0" algn="ctr">
              <a:buNone/>
              <a:defRPr sz="2268"/>
            </a:lvl3pPr>
            <a:lvl4pPr marL="1728079" indent="0" algn="ctr">
              <a:buNone/>
              <a:defRPr sz="2016"/>
            </a:lvl4pPr>
            <a:lvl5pPr marL="2304105" indent="0" algn="ctr">
              <a:buNone/>
              <a:defRPr sz="2016"/>
            </a:lvl5pPr>
            <a:lvl6pPr marL="2880131" indent="0" algn="ctr">
              <a:buNone/>
              <a:defRPr sz="2016"/>
            </a:lvl6pPr>
            <a:lvl7pPr marL="3456158" indent="0" algn="ctr">
              <a:buNone/>
              <a:defRPr sz="2016"/>
            </a:lvl7pPr>
            <a:lvl8pPr marL="4032184" indent="0" algn="ctr">
              <a:buNone/>
              <a:defRPr sz="2016"/>
            </a:lvl8pPr>
            <a:lvl9pPr marL="4608210" indent="0" algn="ctr">
              <a:buNone/>
              <a:defRPr sz="2016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3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ABF96895-05B6-49E6-A75A-EB462CD1AFD9}" type="datetimeFigureOut">
              <a:rPr lang="ko-KR" altLang="en-US" smtClean="0"/>
              <a:t>2025-11-29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6162" y="11344322"/>
            <a:ext cx="3888165" cy="65164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720CC384-4FC7-4FF3-A07B-77B862A20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23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34" y="651649"/>
            <a:ext cx="9936421" cy="236576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4" y="3258233"/>
            <a:ext cx="9936421" cy="7765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3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ABF96895-05B6-49E6-A75A-EB462CD1AFD9}" type="datetimeFigureOut">
              <a:rPr lang="ko-KR" altLang="en-US" smtClean="0"/>
              <a:t>2025-11-29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6162" y="11344322"/>
            <a:ext cx="3888165" cy="65164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720CC384-4FC7-4FF3-A07B-77B862A20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80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50" y="651647"/>
            <a:ext cx="2484105" cy="10372516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4" y="651647"/>
            <a:ext cx="7308310" cy="10372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3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ABF96895-05B6-49E6-A75A-EB462CD1AFD9}" type="datetimeFigureOut">
              <a:rPr lang="ko-KR" altLang="en-US" smtClean="0"/>
              <a:t>2025-11-29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6162" y="11344322"/>
            <a:ext cx="3888165" cy="65164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720CC384-4FC7-4FF3-A07B-77B862A20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14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34" y="651649"/>
            <a:ext cx="9936421" cy="236576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34" y="3258233"/>
            <a:ext cx="9936421" cy="7765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3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ABF96895-05B6-49E6-A75A-EB462CD1AFD9}" type="datetimeFigureOut">
              <a:rPr lang="ko-KR" altLang="en-US" smtClean="0"/>
              <a:t>2025-11-29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6162" y="11344322"/>
            <a:ext cx="3888165" cy="65164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720CC384-4FC7-4FF3-A07B-77B862A20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62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4" y="3051410"/>
            <a:ext cx="9936421" cy="5091343"/>
          </a:xfrm>
          <a:prstGeom prst="rect">
            <a:avLst/>
          </a:prstGeom>
        </p:spPr>
        <p:txBody>
          <a:bodyPr anchor="b"/>
          <a:lstStyle>
            <a:lvl1pPr>
              <a:defRPr sz="75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4" y="8190919"/>
            <a:ext cx="9936421" cy="2677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2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07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0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1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15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18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21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3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ABF96895-05B6-49E6-A75A-EB462CD1AFD9}" type="datetimeFigureOut">
              <a:rPr lang="ko-KR" altLang="en-US" smtClean="0"/>
              <a:t>2025-11-29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6162" y="11344322"/>
            <a:ext cx="3888165" cy="65164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345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720CC384-4FC7-4FF3-A07B-77B862A20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74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34" y="651649"/>
            <a:ext cx="9936421" cy="236576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3258233"/>
            <a:ext cx="4896207" cy="7765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3258233"/>
            <a:ext cx="4896207" cy="7765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2033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ABF96895-05B6-49E6-A75A-EB462CD1AFD9}" type="datetimeFigureOut">
              <a:rPr lang="ko-KR" altLang="en-US" smtClean="0"/>
              <a:t>2025-11-29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6162" y="11344322"/>
            <a:ext cx="3888165" cy="65164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36345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720CC384-4FC7-4FF3-A07B-77B862A20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32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651649"/>
            <a:ext cx="9936421" cy="236576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3000409"/>
            <a:ext cx="4873706" cy="14704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4470863"/>
            <a:ext cx="4873706" cy="65759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8" y="3000409"/>
            <a:ext cx="4897708" cy="14704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8" y="4470863"/>
            <a:ext cx="4897708" cy="65759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2033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ABF96895-05B6-49E6-A75A-EB462CD1AFD9}" type="datetimeFigureOut">
              <a:rPr lang="ko-KR" altLang="en-US" smtClean="0"/>
              <a:t>2025-11-29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6162" y="11344322"/>
            <a:ext cx="3888165" cy="65164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36345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720CC384-4FC7-4FF3-A07B-77B862A20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94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34" y="651649"/>
            <a:ext cx="9936421" cy="236576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033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ABF96895-05B6-49E6-A75A-EB462CD1AFD9}" type="datetimeFigureOut">
              <a:rPr lang="ko-KR" altLang="en-US" smtClean="0"/>
              <a:t>2025-11-29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6162" y="11344322"/>
            <a:ext cx="3888165" cy="65164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36345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720CC384-4FC7-4FF3-A07B-77B862A20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0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2033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ABF96895-05B6-49E6-A75A-EB462CD1AFD9}" type="datetimeFigureOut">
              <a:rPr lang="ko-KR" altLang="en-US" smtClean="0"/>
              <a:t>2025-11-29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6162" y="11344322"/>
            <a:ext cx="3888165" cy="65164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6345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720CC384-4FC7-4FF3-A07B-77B862A20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48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815975"/>
            <a:ext cx="3715657" cy="2855913"/>
          </a:xfrm>
          <a:prstGeom prst="rect">
            <a:avLst/>
          </a:prstGeom>
        </p:spPr>
        <p:txBody>
          <a:bodyPr anchor="b"/>
          <a:lstStyle>
            <a:lvl1pPr>
              <a:defRPr sz="403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1762282"/>
            <a:ext cx="5832247" cy="8698067"/>
          </a:xfrm>
          <a:prstGeom prst="rect">
            <a:avLst/>
          </a:prstGeo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3671887"/>
            <a:ext cx="3715657" cy="6802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2033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ABF96895-05B6-49E6-A75A-EB462CD1AFD9}" type="datetimeFigureOut">
              <a:rPr lang="ko-KR" altLang="en-US" smtClean="0"/>
              <a:t>2025-11-29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6162" y="11344322"/>
            <a:ext cx="3888165" cy="65164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36345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720CC384-4FC7-4FF3-A07B-77B862A20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48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815975"/>
            <a:ext cx="3715657" cy="2855913"/>
          </a:xfrm>
          <a:prstGeom prst="rect">
            <a:avLst/>
          </a:prstGeom>
        </p:spPr>
        <p:txBody>
          <a:bodyPr anchor="b"/>
          <a:lstStyle>
            <a:lvl1pPr>
              <a:defRPr sz="403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1762282"/>
            <a:ext cx="5832247" cy="86980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32"/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3671887"/>
            <a:ext cx="3715657" cy="6802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2033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ABF96895-05B6-49E6-A75A-EB462CD1AFD9}" type="datetimeFigureOut">
              <a:rPr lang="ko-KR" altLang="en-US" smtClean="0"/>
              <a:t>2025-11-29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6162" y="11344322"/>
            <a:ext cx="3888165" cy="651647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36345" y="11344322"/>
            <a:ext cx="2592110" cy="651647"/>
          </a:xfrm>
          <a:prstGeom prst="rect">
            <a:avLst/>
          </a:prstGeom>
        </p:spPr>
        <p:txBody>
          <a:bodyPr/>
          <a:lstStyle/>
          <a:p>
            <a:fld id="{720CC384-4FC7-4FF3-A07B-77B862A206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0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tone 2010\연세대학교 08\시안\jpeg\sub.jpg">
            <a:extLst>
              <a:ext uri="{FF2B5EF4-FFF2-40B4-BE49-F238E27FC236}">
                <a16:creationId xmlns:a16="http://schemas.microsoft.com/office/drawing/2014/main" id="{3698D8EE-14BF-4F66-8EB8-AE8D9C2661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1520488" cy="12239624"/>
          </a:xfrm>
          <a:prstGeom prst="rect">
            <a:avLst/>
          </a:prstGeom>
          <a:noFill/>
        </p:spPr>
      </p:pic>
      <p:pic>
        <p:nvPicPr>
          <p:cNvPr id="7" name="그림 33" descr="농업연수원-06.png">
            <a:extLst>
              <a:ext uri="{FF2B5EF4-FFF2-40B4-BE49-F238E27FC236}">
                <a16:creationId xmlns:a16="http://schemas.microsoft.com/office/drawing/2014/main" id="{5B0D54F1-7260-411D-B66F-B3074BA78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lum bright="-100000"/>
          </a:blip>
          <a:srcRect l="-1" r="44586" b="27753"/>
          <a:stretch/>
        </p:blipFill>
        <p:spPr bwMode="auto">
          <a:xfrm>
            <a:off x="-1" y="-1"/>
            <a:ext cx="11520488" cy="1223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135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52053" rtl="0" eaLnBrk="1" latinLnBrk="1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3" indent="-288013" algn="l" defTabSz="1152053" rtl="0" eaLnBrk="1" latinLnBrk="1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039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066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92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8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145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1152053" rtl="0" eaLnBrk="1" latinLnBrk="1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1152053" rtl="0" eaLnBrk="1" latinLnBrk="1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DCC0-46D8-14D6-03CF-FFF95B113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B98E6E-0BC8-8FAA-C100-89D86A17213E}"/>
              </a:ext>
            </a:extLst>
          </p:cNvPr>
          <p:cNvSpPr/>
          <p:nvPr/>
        </p:nvSpPr>
        <p:spPr>
          <a:xfrm>
            <a:off x="3265057" y="111747"/>
            <a:ext cx="4990375" cy="465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YONSEI UNIVERSITY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A58246A-D693-15C3-345D-77D0A9E70944}"/>
              </a:ext>
            </a:extLst>
          </p:cNvPr>
          <p:cNvSpPr/>
          <p:nvPr/>
        </p:nvSpPr>
        <p:spPr>
          <a:xfrm>
            <a:off x="82857" y="429631"/>
            <a:ext cx="11354774" cy="1084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 Laboratory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ECCF8F4-0A79-3806-AC62-ACD31BDB69BD}"/>
              </a:ext>
            </a:extLst>
          </p:cNvPr>
          <p:cNvSpPr/>
          <p:nvPr/>
        </p:nvSpPr>
        <p:spPr>
          <a:xfrm>
            <a:off x="3012735" y="1220595"/>
            <a:ext cx="5495018" cy="790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전자소자연구실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52CCF68-8CE8-9BEC-8B41-A7BD0734D29D}"/>
              </a:ext>
            </a:extLst>
          </p:cNvPr>
          <p:cNvSpPr/>
          <p:nvPr/>
        </p:nvSpPr>
        <p:spPr>
          <a:xfrm>
            <a:off x="82857" y="1857102"/>
            <a:ext cx="11354774" cy="337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o-KR" altLang="en-US" sz="4000" b="1" spc="-150" dirty="0" err="1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나재원</a:t>
            </a:r>
            <a:r>
              <a:rPr lang="en-US" altLang="ko-KR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ko-KR" altLang="en-US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황용선</a:t>
            </a:r>
            <a:r>
              <a:rPr lang="en-US" altLang="ko-KR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연구원 </a:t>
            </a:r>
            <a:endParaRPr lang="en-US" altLang="ko-KR" sz="4000" b="1" spc="-150" dirty="0">
              <a:solidFill>
                <a:prstClr val="white"/>
              </a:solidFill>
              <a:effectLst>
                <a:glow rad="127000">
                  <a:srgbClr val="010D26"/>
                </a:glo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ko-KR" altLang="en-US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세계적인 재료 </a:t>
            </a:r>
            <a:r>
              <a:rPr lang="en-US" altLang="ko-KR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ko-KR" altLang="en-US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계면 공정 응용 분야 저명 학술지</a:t>
            </a:r>
            <a:endParaRPr lang="en-US" altLang="ko-KR" sz="4000" b="1" spc="-150" dirty="0">
              <a:solidFill>
                <a:prstClr val="white"/>
              </a:solidFill>
              <a:effectLst>
                <a:glow rad="127000">
                  <a:srgbClr val="010D26"/>
                </a:glo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en-US" altLang="ko-KR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ACS Applied Materials &amp; Interfaces</a:t>
            </a:r>
          </a:p>
          <a:p>
            <a:pPr lvl="0" algn="ctr">
              <a:defRPr/>
            </a:pPr>
            <a:r>
              <a:rPr lang="en-US" altLang="ko-KR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(JCR </a:t>
            </a:r>
            <a:r>
              <a:rPr lang="ko-KR" altLang="en-US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상위 </a:t>
            </a:r>
            <a:r>
              <a:rPr lang="en-US" altLang="ko-KR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17.9%, IF: 8.2)</a:t>
            </a:r>
            <a:r>
              <a:rPr lang="ko-KR" altLang="en-US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에</a:t>
            </a:r>
            <a:r>
              <a:rPr lang="en-US" altLang="ko-KR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4000" b="1" spc="-150" dirty="0">
                <a:solidFill>
                  <a:prstClr val="white"/>
                </a:solidFill>
                <a:effectLst>
                  <a:glow rad="127000">
                    <a:srgbClr val="010D26"/>
                  </a:glo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논문 게재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376999-D5C1-0DB5-F5D1-3C27E714931B}"/>
              </a:ext>
            </a:extLst>
          </p:cNvPr>
          <p:cNvSpPr txBox="1"/>
          <p:nvPr/>
        </p:nvSpPr>
        <p:spPr>
          <a:xfrm>
            <a:off x="-1" y="8974892"/>
            <a:ext cx="11437631" cy="3220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lvl="0" indent="-265113" algn="just" fontAlgn="base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sz="2300" spc="-100" dirty="0">
                <a:solidFill>
                  <a:prstClr val="white"/>
                </a:solidFill>
              </a:rPr>
              <a:t>이번 논문에서는 산화물 </a:t>
            </a:r>
            <a:r>
              <a:rPr lang="ko-KR" altLang="en-US" sz="2300" spc="-100" dirty="0" err="1">
                <a:solidFill>
                  <a:prstClr val="white"/>
                </a:solidFill>
              </a:rPr>
              <a:t>박막트랜지스터의</a:t>
            </a:r>
            <a:r>
              <a:rPr lang="ko-KR" altLang="en-US" sz="2300" spc="-100" dirty="0">
                <a:solidFill>
                  <a:prstClr val="white"/>
                </a:solidFill>
              </a:rPr>
              <a:t> </a:t>
            </a:r>
            <a:r>
              <a:rPr lang="en-US" altLang="ko-KR" sz="2300" spc="-100" dirty="0">
                <a:solidFill>
                  <a:prstClr val="white"/>
                </a:solidFill>
              </a:rPr>
              <a:t>subthreshold swing (SS)</a:t>
            </a:r>
            <a:r>
              <a:rPr lang="ko-KR" altLang="en-US" sz="2300" spc="-100" dirty="0">
                <a:solidFill>
                  <a:prstClr val="white"/>
                </a:solidFill>
              </a:rPr>
              <a:t>을 조절하기 위해</a:t>
            </a:r>
            <a:r>
              <a:rPr lang="en-US" altLang="ko-KR" sz="2300" spc="-100" dirty="0">
                <a:solidFill>
                  <a:prstClr val="white"/>
                </a:solidFill>
              </a:rPr>
              <a:t>, </a:t>
            </a:r>
            <a:r>
              <a:rPr lang="ko-KR" altLang="en-US" sz="2300" spc="-100" dirty="0" err="1">
                <a:solidFill>
                  <a:prstClr val="white"/>
                </a:solidFill>
              </a:rPr>
              <a:t>전기수력역학</a:t>
            </a:r>
            <a:r>
              <a:rPr lang="en-US" altLang="ko-KR" sz="2300" spc="-100" dirty="0">
                <a:solidFill>
                  <a:prstClr val="white"/>
                </a:solidFill>
              </a:rPr>
              <a:t> </a:t>
            </a:r>
            <a:r>
              <a:rPr lang="ko-KR" altLang="en-US" sz="2300" spc="-100" dirty="0">
                <a:solidFill>
                  <a:prstClr val="white"/>
                </a:solidFill>
              </a:rPr>
              <a:t>프린팅을 이용해 </a:t>
            </a:r>
            <a:r>
              <a:rPr lang="en-US" altLang="ko-KR" sz="2300" spc="-100" dirty="0">
                <a:solidFill>
                  <a:prstClr val="white"/>
                </a:solidFill>
              </a:rPr>
              <a:t>Indium </a:t>
            </a:r>
            <a:r>
              <a:rPr lang="en-US" altLang="ko-KR" sz="2300" spc="-100" dirty="0" err="1">
                <a:solidFill>
                  <a:prstClr val="white"/>
                </a:solidFill>
              </a:rPr>
              <a:t>oixde</a:t>
            </a:r>
            <a:r>
              <a:rPr lang="en-US" altLang="ko-KR" sz="2300" spc="-100" dirty="0">
                <a:solidFill>
                  <a:prstClr val="white"/>
                </a:solidFill>
              </a:rPr>
              <a:t> (</a:t>
            </a:r>
            <a:r>
              <a:rPr lang="en-US" altLang="ko-KR" sz="2300" spc="-100" dirty="0" err="1">
                <a:solidFill>
                  <a:prstClr val="white"/>
                </a:solidFill>
              </a:rPr>
              <a:t>InO</a:t>
            </a:r>
            <a:r>
              <a:rPr lang="en-US" altLang="ko-KR" sz="2300" spc="-100" baseline="-25000" dirty="0" err="1">
                <a:solidFill>
                  <a:prstClr val="white"/>
                </a:solidFill>
              </a:rPr>
              <a:t>X</a:t>
            </a:r>
            <a:r>
              <a:rPr lang="en-US" altLang="ko-KR" sz="2300" spc="-100" dirty="0">
                <a:solidFill>
                  <a:prstClr val="white"/>
                </a:solidFill>
              </a:rPr>
              <a:t>)</a:t>
            </a:r>
            <a:r>
              <a:rPr lang="ko-KR" altLang="en-US" sz="2300" spc="-100" dirty="0">
                <a:solidFill>
                  <a:prstClr val="white"/>
                </a:solidFill>
              </a:rPr>
              <a:t>기반 기생 도전 경로를 형성하는 방법을 제시하였다</a:t>
            </a:r>
            <a:r>
              <a:rPr lang="en-US" altLang="ko-KR" sz="2300" spc="-100" dirty="0">
                <a:solidFill>
                  <a:prstClr val="white"/>
                </a:solidFill>
              </a:rPr>
              <a:t>. </a:t>
            </a:r>
            <a:r>
              <a:rPr lang="ko-KR" altLang="en-US" sz="2300" spc="-100" dirty="0" err="1">
                <a:solidFill>
                  <a:prstClr val="white"/>
                </a:solidFill>
              </a:rPr>
              <a:t>프린팅된</a:t>
            </a:r>
            <a:r>
              <a:rPr lang="ko-KR" altLang="en-US" sz="2300" spc="-100" dirty="0">
                <a:solidFill>
                  <a:prstClr val="white"/>
                </a:solidFill>
              </a:rPr>
              <a:t> </a:t>
            </a:r>
            <a:r>
              <a:rPr lang="en-US" altLang="ko-KR" sz="2300" spc="-100" dirty="0" err="1">
                <a:solidFill>
                  <a:prstClr val="white"/>
                </a:solidFill>
              </a:rPr>
              <a:t>InO</a:t>
            </a:r>
            <a:r>
              <a:rPr lang="en-US" altLang="ko-KR" sz="2300" spc="-100" baseline="-25000" dirty="0" err="1">
                <a:solidFill>
                  <a:prstClr val="white"/>
                </a:solidFill>
              </a:rPr>
              <a:t>X</a:t>
            </a:r>
            <a:r>
              <a:rPr lang="en-US" altLang="ko-KR" sz="2300" spc="-100" dirty="0">
                <a:solidFill>
                  <a:prstClr val="white"/>
                </a:solidFill>
              </a:rPr>
              <a:t> </a:t>
            </a:r>
            <a:r>
              <a:rPr lang="ko-KR" altLang="en-US" sz="2300" spc="-100" dirty="0">
                <a:solidFill>
                  <a:prstClr val="white"/>
                </a:solidFill>
              </a:rPr>
              <a:t>라인의 폭을 제어함으로써 이동도 저하 없이 </a:t>
            </a:r>
            <a:r>
              <a:rPr lang="en-US" altLang="ko-KR" sz="2300" spc="-100" dirty="0">
                <a:solidFill>
                  <a:prstClr val="white"/>
                </a:solidFill>
              </a:rPr>
              <a:t>SS</a:t>
            </a:r>
            <a:r>
              <a:rPr lang="ko-KR" altLang="en-US" sz="2300" spc="-100" dirty="0">
                <a:solidFill>
                  <a:prstClr val="white"/>
                </a:solidFill>
              </a:rPr>
              <a:t>를 </a:t>
            </a:r>
            <a:r>
              <a:rPr lang="en-US" altLang="ko-KR" sz="2300" spc="-100" dirty="0">
                <a:solidFill>
                  <a:prstClr val="white"/>
                </a:solidFill>
              </a:rPr>
              <a:t>0.36–1.58 V/dec </a:t>
            </a:r>
            <a:r>
              <a:rPr lang="ko-KR" altLang="en-US" sz="2300" spc="-100" dirty="0">
                <a:solidFill>
                  <a:prstClr val="white"/>
                </a:solidFill>
              </a:rPr>
              <a:t>범위에서 안정적으로 조절할 수 있음을 확인하였다</a:t>
            </a:r>
            <a:r>
              <a:rPr lang="en-US" altLang="ko-KR" sz="2300" spc="-100" dirty="0">
                <a:solidFill>
                  <a:prstClr val="white"/>
                </a:solidFill>
              </a:rPr>
              <a:t>. </a:t>
            </a:r>
            <a:r>
              <a:rPr lang="ko-KR" altLang="en-US" sz="2300" spc="-100" dirty="0">
                <a:solidFill>
                  <a:prstClr val="white"/>
                </a:solidFill>
              </a:rPr>
              <a:t>또한</a:t>
            </a:r>
            <a:r>
              <a:rPr lang="en-US" altLang="ko-KR" sz="2300" spc="-100" dirty="0">
                <a:solidFill>
                  <a:prstClr val="white"/>
                </a:solidFill>
              </a:rPr>
              <a:t>, </a:t>
            </a:r>
            <a:r>
              <a:rPr lang="ko-KR" altLang="en-US" sz="2300" spc="-100" dirty="0">
                <a:solidFill>
                  <a:prstClr val="white"/>
                </a:solidFill>
              </a:rPr>
              <a:t>제작된 소자를 </a:t>
            </a:r>
            <a:r>
              <a:rPr lang="en-US" altLang="ko-KR" sz="2300" spc="-100" dirty="0">
                <a:solidFill>
                  <a:prstClr val="white"/>
                </a:solidFill>
              </a:rPr>
              <a:t>OLED</a:t>
            </a:r>
            <a:r>
              <a:rPr lang="ko-KR" altLang="en-US" sz="2300" spc="-100" dirty="0">
                <a:solidFill>
                  <a:prstClr val="white"/>
                </a:solidFill>
              </a:rPr>
              <a:t>와 연계한 구동 실험을 통해 </a:t>
            </a:r>
            <a:r>
              <a:rPr lang="ko-KR" altLang="en-US" sz="2300" spc="-100" dirty="0" err="1">
                <a:solidFill>
                  <a:prstClr val="white"/>
                </a:solidFill>
              </a:rPr>
              <a:t>저휘도</a:t>
            </a:r>
            <a:r>
              <a:rPr lang="ko-KR" altLang="en-US" sz="2300" spc="-100" dirty="0">
                <a:solidFill>
                  <a:prstClr val="white"/>
                </a:solidFill>
              </a:rPr>
              <a:t> 구간에서 보다 세밀한 휘도 제어가 가능함을 검증하였으며</a:t>
            </a:r>
            <a:r>
              <a:rPr lang="en-US" altLang="ko-KR" sz="2300" spc="-100" dirty="0">
                <a:solidFill>
                  <a:prstClr val="white"/>
                </a:solidFill>
              </a:rPr>
              <a:t>, </a:t>
            </a:r>
            <a:r>
              <a:rPr lang="ko-KR" altLang="en-US" sz="2300" spc="-100" dirty="0">
                <a:solidFill>
                  <a:prstClr val="white"/>
                </a:solidFill>
              </a:rPr>
              <a:t>이러한 결과는 프린팅 기반 </a:t>
            </a:r>
            <a:r>
              <a:rPr lang="en-US" altLang="ko-KR" sz="2300" spc="-100" dirty="0">
                <a:solidFill>
                  <a:prstClr val="white"/>
                </a:solidFill>
              </a:rPr>
              <a:t>SS </a:t>
            </a:r>
            <a:r>
              <a:rPr lang="ko-KR" altLang="en-US" sz="2300" spc="-100" dirty="0">
                <a:solidFill>
                  <a:prstClr val="white"/>
                </a:solidFill>
              </a:rPr>
              <a:t>제어형 산화물 소자 및 </a:t>
            </a:r>
            <a:r>
              <a:rPr lang="en-US" altLang="ko-KR" sz="2300" spc="-100" dirty="0">
                <a:solidFill>
                  <a:prstClr val="white"/>
                </a:solidFill>
              </a:rPr>
              <a:t>OLED </a:t>
            </a:r>
            <a:r>
              <a:rPr lang="ko-KR" altLang="en-US" sz="2300" spc="-100" dirty="0">
                <a:solidFill>
                  <a:prstClr val="white"/>
                </a:solidFill>
              </a:rPr>
              <a:t>구동 기술 개발에 기여한다</a:t>
            </a:r>
            <a:r>
              <a:rPr lang="en-US" altLang="ko-KR" sz="2300" spc="-1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ECE1EA4-C805-902F-DE6F-B2D9A41E471E}"/>
              </a:ext>
            </a:extLst>
          </p:cNvPr>
          <p:cNvSpPr/>
          <p:nvPr/>
        </p:nvSpPr>
        <p:spPr>
          <a:xfrm>
            <a:off x="263916" y="5084566"/>
            <a:ext cx="11020308" cy="3979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06CB371-D7C0-A9A8-C0E4-244482D37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7" y="5198154"/>
            <a:ext cx="3292084" cy="74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752AF4E-755D-BCD0-A745-EE0303656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15" y="5812645"/>
            <a:ext cx="4991663" cy="287889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1636C9-5C9F-1C29-CF34-580C42354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763" y="5808697"/>
            <a:ext cx="3305051" cy="302872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B90060-B7C2-0820-4E07-AC942D1AA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044" y="5879899"/>
            <a:ext cx="3765444" cy="28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7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120</Words>
  <Application>Microsoft Office PowerPoint</Application>
  <PresentationFormat>사용자 지정</PresentationFormat>
  <Paragraphs>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Tahoma</vt:lpstr>
      <vt:lpstr>Wingdings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최동현</dc:creator>
  <cp:lastModifiedBy>박수민</cp:lastModifiedBy>
  <cp:revision>37</cp:revision>
  <dcterms:created xsi:type="dcterms:W3CDTF">2020-04-06T13:14:49Z</dcterms:created>
  <dcterms:modified xsi:type="dcterms:W3CDTF">2025-11-28T17:12:54Z</dcterms:modified>
</cp:coreProperties>
</file>